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notesMasterIdLst>
    <p:notesMasterId r:id="rId9"/>
  </p:notesMasterIdLst>
  <p:sldIdLst>
    <p:sldId id="256" r:id="rId2"/>
    <p:sldId id="258" r:id="rId3"/>
    <p:sldId id="271" r:id="rId4"/>
    <p:sldId id="270" r:id="rId5"/>
    <p:sldId id="259" r:id="rId6"/>
    <p:sldId id="263" r:id="rId7"/>
    <p:sldId id="27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026" autoAdjust="0"/>
  </p:normalViewPr>
  <p:slideViewPr>
    <p:cSldViewPr snapToGrid="0">
      <p:cViewPr varScale="1">
        <p:scale>
          <a:sx n="57" d="100"/>
          <a:sy n="57" d="100"/>
        </p:scale>
        <p:origin x="9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7AF944-B1F6-4C09-84FE-BED17B9A0901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DB1BA6-D5D2-4690-9EC8-BB2334D29B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636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DB1BA6-D5D2-4690-9EC8-BB2334D29BC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425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DB1BA6-D5D2-4690-9EC8-BB2334D29BC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6998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68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37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89340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79433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87703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2257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6218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372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2189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298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3624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0094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6682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2858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5316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8028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92B02-617F-4015-B44F-5188CA724A20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27C7410-A411-4D85-96C0-0B5B416552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6050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BF399-9DF3-6D4A-6A5E-7753F3C80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4" y="2514600"/>
            <a:ext cx="8176758" cy="1240971"/>
          </a:xfrm>
        </p:spPr>
        <p:txBody>
          <a:bodyPr/>
          <a:lstStyle/>
          <a:p>
            <a:r>
              <a:rPr lang="en-GB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7DB72C-3F2A-616E-5245-A548C55FF948}"/>
              </a:ext>
            </a:extLst>
          </p:cNvPr>
          <p:cNvSpPr/>
          <p:nvPr/>
        </p:nvSpPr>
        <p:spPr>
          <a:xfrm>
            <a:off x="4796941" y="920821"/>
            <a:ext cx="33025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GLOBOX</a:t>
            </a:r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EC259D-27F7-42BD-AEDE-4187728085EE}"/>
              </a:ext>
            </a:extLst>
          </p:cNvPr>
          <p:cNvSpPr/>
          <p:nvPr/>
        </p:nvSpPr>
        <p:spPr>
          <a:xfrm>
            <a:off x="3597276" y="4272132"/>
            <a:ext cx="6160661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Launch or Not - Food &amp; Drinks </a:t>
            </a:r>
          </a:p>
          <a:p>
            <a:pPr algn="ctr"/>
            <a:r>
              <a:rPr lang="en-US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banner in webpage</a:t>
            </a:r>
            <a:endParaRPr lang="en-US" sz="32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9145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F2B27-495A-2379-8CAB-180A254B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7381" y="153056"/>
            <a:ext cx="8911687" cy="706916"/>
          </a:xfrm>
        </p:spPr>
        <p:txBody>
          <a:bodyPr>
            <a:normAutofit/>
          </a:bodyPr>
          <a:lstStyle/>
          <a:p>
            <a:r>
              <a:rPr lang="en-GB" b="1" dirty="0"/>
              <a:t>Experiment Goal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779D121-BF39-5A94-9DA8-B99AE56D1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9848" y="944032"/>
            <a:ext cx="9574582" cy="81945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GB" sz="1800" dirty="0"/>
              <a:t>To compare &amp; identify the webpage with banner or webpage without banner, which performs better to increase the revenue.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Group">
                <a:extLst>
                  <a:ext uri="{FF2B5EF4-FFF2-40B4-BE49-F238E27FC236}">
                    <a16:creationId xmlns:a16="http://schemas.microsoft.com/office/drawing/2014/main" id="{911CE992-FF47-42EE-60CE-62E7672559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5010956"/>
                  </p:ext>
                </p:extLst>
              </p:nvPr>
            </p:nvGraphicFramePr>
            <p:xfrm>
              <a:off x="8366804" y="1906565"/>
              <a:ext cx="2430236" cy="213359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430236" cy="2133599"/>
                    </a:xfrm>
                    <a:prstGeom prst="rect">
                      <a:avLst/>
                    </a:prstGeom>
                  </am3d:spPr>
                  <am3d:camera>
                    <am3d:pos x="0" y="0" z="675628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7406" d="1000000"/>
                    <am3d:preTrans dx="0" dy="-452662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594146" ay="2969465" az="435377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44658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Group">
                <a:extLst>
                  <a:ext uri="{FF2B5EF4-FFF2-40B4-BE49-F238E27FC236}">
                    <a16:creationId xmlns:a16="http://schemas.microsoft.com/office/drawing/2014/main" id="{911CE992-FF47-42EE-60CE-62E7672559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66804" y="1906565"/>
                <a:ext cx="2430236" cy="21335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Group">
                <a:extLst>
                  <a:ext uri="{FF2B5EF4-FFF2-40B4-BE49-F238E27FC236}">
                    <a16:creationId xmlns:a16="http://schemas.microsoft.com/office/drawing/2014/main" id="{C6E0395B-7266-F7F7-EF20-C56F55D129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95127382"/>
                  </p:ext>
                </p:extLst>
              </p:nvPr>
            </p:nvGraphicFramePr>
            <p:xfrm>
              <a:off x="8268832" y="4561115"/>
              <a:ext cx="2638654" cy="231657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638654" cy="2316577"/>
                    </a:xfrm>
                    <a:prstGeom prst="rect">
                      <a:avLst/>
                    </a:prstGeom>
                  </am3d:spPr>
                  <am3d:camera>
                    <am3d:pos x="0" y="0" z="675628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7406" d="1000000"/>
                    <am3d:preTrans dx="0" dy="-452662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594146" ay="2969465" az="435377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7421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Group">
                <a:extLst>
                  <a:ext uri="{FF2B5EF4-FFF2-40B4-BE49-F238E27FC236}">
                    <a16:creationId xmlns:a16="http://schemas.microsoft.com/office/drawing/2014/main" id="{C6E0395B-7266-F7F7-EF20-C56F55D129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68832" y="4561115"/>
                <a:ext cx="2638654" cy="2316577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0E5F1814-E79D-4081-C65D-EC5C14247F41}"/>
              </a:ext>
            </a:extLst>
          </p:cNvPr>
          <p:cNvSpPr txBox="1"/>
          <p:nvPr/>
        </p:nvSpPr>
        <p:spPr>
          <a:xfrm>
            <a:off x="7071403" y="1814037"/>
            <a:ext cx="36276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00"/>
                </a:solidFill>
                <a:latin typeface="Calibri" panose="020F0502020204030204" pitchFamily="34" charset="0"/>
              </a:rPr>
              <a:t>Group A (Control) : 24,343 users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1FAF5D-CEC0-926E-789F-FDB6B3AC7182}"/>
              </a:ext>
            </a:extLst>
          </p:cNvPr>
          <p:cNvSpPr txBox="1"/>
          <p:nvPr/>
        </p:nvSpPr>
        <p:spPr>
          <a:xfrm>
            <a:off x="1787381" y="2148351"/>
            <a:ext cx="3869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Calibri" panose="020F0502020204030204" pitchFamily="34" charset="0"/>
              </a:rPr>
              <a:t>Total users: 48943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3B4542-1E64-1219-E429-7780917CC7DA}"/>
              </a:ext>
            </a:extLst>
          </p:cNvPr>
          <p:cNvSpPr txBox="1"/>
          <p:nvPr/>
        </p:nvSpPr>
        <p:spPr>
          <a:xfrm>
            <a:off x="7071403" y="4509885"/>
            <a:ext cx="3869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000000"/>
                </a:solidFill>
                <a:latin typeface="Calibri" panose="020F0502020204030204" pitchFamily="34" charset="0"/>
              </a:rPr>
              <a:t>Group B (Treatment) : </a:t>
            </a:r>
            <a:r>
              <a:rPr lang="en-GB" b="1" dirty="0">
                <a:solidFill>
                  <a:srgbClr val="000000"/>
                </a:solidFill>
                <a:latin typeface="Calibri" panose="020F0502020204030204" pitchFamily="34" charset="0"/>
              </a:rPr>
              <a:t>24,600 users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4382C6-C2BB-15B1-1151-5DA4A2580C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2932" y="2568234"/>
            <a:ext cx="5578471" cy="4136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32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F2B27-495A-2379-8CAB-180A254B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7381" y="153056"/>
            <a:ext cx="8911687" cy="706916"/>
          </a:xfrm>
        </p:spPr>
        <p:txBody>
          <a:bodyPr>
            <a:normAutofit/>
          </a:bodyPr>
          <a:lstStyle/>
          <a:p>
            <a:r>
              <a:rPr lang="en-GB" b="1" dirty="0"/>
              <a:t>Time duration &amp; Key Success Metrics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E4A3F7-BC11-F364-4EA3-1DD12C65E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3312" y="1477594"/>
            <a:ext cx="3401307" cy="19514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80A1EC-312E-6F4F-247C-1FDEC81CDA8B}"/>
              </a:ext>
            </a:extLst>
          </p:cNvPr>
          <p:cNvSpPr txBox="1"/>
          <p:nvPr/>
        </p:nvSpPr>
        <p:spPr>
          <a:xfrm>
            <a:off x="3898642" y="925335"/>
            <a:ext cx="6097772" cy="407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Duration:</a:t>
            </a:r>
            <a:r>
              <a:rPr lang="en-GB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20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25-Jan-2023 </a:t>
            </a:r>
            <a:r>
              <a:rPr lang="en-GB" sz="2000" i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GB" sz="20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6-Feb-2023  (2 Weeks)</a:t>
            </a:r>
            <a:endParaRPr lang="en-GB" i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B51E7A-A28B-F508-602E-E2755FF863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7381" y="4148278"/>
            <a:ext cx="3983222" cy="23735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B3CCDB-F67D-87BC-68B2-43B000598BDB}"/>
              </a:ext>
            </a:extLst>
          </p:cNvPr>
          <p:cNvSpPr txBox="1"/>
          <p:nvPr/>
        </p:nvSpPr>
        <p:spPr>
          <a:xfrm>
            <a:off x="1787381" y="3692170"/>
            <a:ext cx="3475735" cy="407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000" b="1" i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Conversion Rate measure</a:t>
            </a:r>
            <a:endParaRPr lang="en-GB" i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3EC164-3676-23BC-22DC-2E766FE03E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6814" y="4135742"/>
            <a:ext cx="3876228" cy="24893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A68A2A2-393D-27A0-1C64-C5223DADD8D0}"/>
              </a:ext>
            </a:extLst>
          </p:cNvPr>
          <p:cNvSpPr txBox="1"/>
          <p:nvPr/>
        </p:nvSpPr>
        <p:spPr>
          <a:xfrm flipH="1">
            <a:off x="7411816" y="3663344"/>
            <a:ext cx="4780184" cy="407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0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Average Amount Spent measure</a:t>
            </a:r>
            <a:endParaRPr lang="en-GB" i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091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F2B27-495A-2379-8CAB-180A254B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7381" y="153056"/>
            <a:ext cx="8911687" cy="706916"/>
          </a:xfrm>
        </p:spPr>
        <p:txBody>
          <a:bodyPr>
            <a:normAutofit/>
          </a:bodyPr>
          <a:lstStyle/>
          <a:p>
            <a:r>
              <a:rPr lang="en-GB" b="1" dirty="0"/>
              <a:t>Improvement in Conversion rate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779D121-BF39-5A94-9DA8-B99AE56D1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78443" y="933401"/>
            <a:ext cx="9552241" cy="1118751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1800" dirty="0"/>
              <a:t>There is a strong statistical evidence that proved conversion rate was different between the groups.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1800" dirty="0"/>
              <a:t>Significant improvement in treatment group.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61418F-0AD9-A1D0-AB9B-6DC85A2B58C0}"/>
              </a:ext>
            </a:extLst>
          </p:cNvPr>
          <p:cNvSpPr txBox="1"/>
          <p:nvPr/>
        </p:nvSpPr>
        <p:spPr>
          <a:xfrm>
            <a:off x="9714242" y="3244334"/>
            <a:ext cx="23179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Calibri" panose="020F0502020204030204" pitchFamily="34" charset="0"/>
              </a:rPr>
              <a:t>Number of users purchased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13250D-D4CA-09E3-F57F-0FD1AEFA3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381" y="2285258"/>
            <a:ext cx="7912507" cy="43880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C01225-081F-0608-DBEB-1FB7859396CD}"/>
              </a:ext>
            </a:extLst>
          </p:cNvPr>
          <p:cNvSpPr txBox="1"/>
          <p:nvPr/>
        </p:nvSpPr>
        <p:spPr>
          <a:xfrm>
            <a:off x="9714242" y="4017631"/>
            <a:ext cx="23179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Calibri" panose="020F0502020204030204" pitchFamily="34" charset="0"/>
              </a:rPr>
              <a:t>Control     : </a:t>
            </a: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955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2D75EB-E737-285E-E273-CC11286B825B}"/>
              </a:ext>
            </a:extLst>
          </p:cNvPr>
          <p:cNvSpPr txBox="1"/>
          <p:nvPr/>
        </p:nvSpPr>
        <p:spPr>
          <a:xfrm>
            <a:off x="9714242" y="4479296"/>
            <a:ext cx="23179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Calibri" panose="020F0502020204030204" pitchFamily="34" charset="0"/>
              </a:rPr>
              <a:t>Treatment: </a:t>
            </a: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1139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2874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F2B27-495A-2379-8CAB-180A254B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7381" y="142170"/>
            <a:ext cx="8911687" cy="706916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No Improvement in Average amount spend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779D121-BF39-5A94-9DA8-B99AE56D1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87381" y="1012392"/>
            <a:ext cx="9552241" cy="1001989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1800" dirty="0"/>
              <a:t>There is no strong statistical evidence that can prove there is a different in average amount spent between the groups.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No increase in revenue.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9ED76E-F008-DF60-25F0-120B2069F587}"/>
              </a:ext>
            </a:extLst>
          </p:cNvPr>
          <p:cNvSpPr txBox="1"/>
          <p:nvPr/>
        </p:nvSpPr>
        <p:spPr>
          <a:xfrm>
            <a:off x="9714242" y="3244334"/>
            <a:ext cx="23179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Calibri" panose="020F0502020204030204" pitchFamily="34" charset="0"/>
              </a:rPr>
              <a:t>Total Spent (USD) 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D3AEFA-035B-1580-97D4-1271118E0C0E}"/>
              </a:ext>
            </a:extLst>
          </p:cNvPr>
          <p:cNvSpPr txBox="1"/>
          <p:nvPr/>
        </p:nvSpPr>
        <p:spPr>
          <a:xfrm>
            <a:off x="9714242" y="3876236"/>
            <a:ext cx="23179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Calibri" panose="020F0502020204030204" pitchFamily="34" charset="0"/>
              </a:rPr>
              <a:t>Control     : </a:t>
            </a: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$82,146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42CD53-0902-4F59-21CD-CB9761D0D350}"/>
              </a:ext>
            </a:extLst>
          </p:cNvPr>
          <p:cNvSpPr txBox="1"/>
          <p:nvPr/>
        </p:nvSpPr>
        <p:spPr>
          <a:xfrm>
            <a:off x="9714242" y="4323472"/>
            <a:ext cx="23179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Calibri" panose="020F0502020204030204" pitchFamily="34" charset="0"/>
              </a:rPr>
              <a:t>Treatment: </a:t>
            </a: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$83,415</a:t>
            </a:r>
            <a:endParaRPr lang="en-GB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0B3A222-B7A7-F629-D388-893A3C675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582" y="2276952"/>
            <a:ext cx="7969660" cy="443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562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F2B27-495A-2379-8CAB-180A254B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7381" y="142170"/>
            <a:ext cx="8911687" cy="706916"/>
          </a:xfrm>
        </p:spPr>
        <p:txBody>
          <a:bodyPr>
            <a:normAutofit/>
          </a:bodyPr>
          <a:lstStyle/>
          <a:p>
            <a:r>
              <a:rPr lang="en-GB" b="1" dirty="0"/>
              <a:t>Recommendation: Iterate the test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779D121-BF39-5A94-9DA8-B99AE56D1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21492" y="1108339"/>
            <a:ext cx="9552241" cy="2828041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1800" dirty="0"/>
              <a:t>We didn’t see enough improvement in Average amount spent metric.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1800" dirty="0"/>
              <a:t>How ever there is an improvement in conversion rate, but that does not lead us to increase in revenue.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1800" dirty="0"/>
              <a:t>In order to bring more visuality, why average amount spend does not increase even though conversion rate increased.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1800" dirty="0"/>
              <a:t> I </a:t>
            </a:r>
            <a:r>
              <a:rPr lang="en-GB" sz="1800" b="1" dirty="0"/>
              <a:t>recommend to iterate </a:t>
            </a:r>
            <a:r>
              <a:rPr lang="en-GB" sz="1800" dirty="0"/>
              <a:t>the experiment for longer duration </a:t>
            </a:r>
            <a:r>
              <a:rPr lang="en-GB" sz="1800" b="1" dirty="0"/>
              <a:t>(6 weeks) </a:t>
            </a:r>
            <a:r>
              <a:rPr lang="en-GB" sz="1800" dirty="0"/>
              <a:t>with </a:t>
            </a:r>
            <a:r>
              <a:rPr lang="en-GB" sz="1800" b="1" dirty="0"/>
              <a:t>large number of users </a:t>
            </a:r>
            <a:r>
              <a:rPr lang="en-GB" sz="1800" dirty="0"/>
              <a:t>which can provide us more reliable results.</a:t>
            </a:r>
          </a:p>
        </p:txBody>
      </p:sp>
    </p:spTree>
    <p:extLst>
      <p:ext uri="{BB962C8B-B14F-4D97-AF65-F5344CB8AC3E}">
        <p14:creationId xmlns:p14="http://schemas.microsoft.com/office/powerpoint/2010/main" val="1094839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B2DCA-2F8D-FE79-4D93-2670F0A7C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285B9-B97A-1084-7A0B-A8F30B4EF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03" y="2706959"/>
            <a:ext cx="8549800" cy="1689410"/>
          </a:xfrm>
        </p:spPr>
        <p:txBody>
          <a:bodyPr>
            <a:noAutofit/>
          </a:bodyPr>
          <a:lstStyle/>
          <a:p>
            <a:pPr algn="just"/>
            <a:r>
              <a:rPr lang="en-GB" sz="6000" b="1" dirty="0"/>
              <a:t>                  Thank You!</a:t>
            </a:r>
          </a:p>
        </p:txBody>
      </p:sp>
    </p:spTree>
    <p:extLst>
      <p:ext uri="{BB962C8B-B14F-4D97-AF65-F5344CB8AC3E}">
        <p14:creationId xmlns:p14="http://schemas.microsoft.com/office/powerpoint/2010/main" val="15949810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3736</TotalTime>
  <Words>248</Words>
  <Application>Microsoft Office PowerPoint</Application>
  <PresentationFormat>Widescreen</PresentationFormat>
  <Paragraphs>45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Century Gothic</vt:lpstr>
      <vt:lpstr>Wingdings</vt:lpstr>
      <vt:lpstr>Wingdings 3</vt:lpstr>
      <vt:lpstr>Wisp</vt:lpstr>
      <vt:lpstr> </vt:lpstr>
      <vt:lpstr>Experiment Goal</vt:lpstr>
      <vt:lpstr>Time duration &amp; Key Success Metrics</vt:lpstr>
      <vt:lpstr>Improvement in Conversion rate</vt:lpstr>
      <vt:lpstr>No Improvement in Average amount spend</vt:lpstr>
      <vt:lpstr>Recommendation: Iterate the test</vt:lpstr>
      <vt:lpstr>                 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Vimal Vikash S</dc:creator>
  <cp:lastModifiedBy>Vimal Vikash S</cp:lastModifiedBy>
  <cp:revision>225</cp:revision>
  <dcterms:created xsi:type="dcterms:W3CDTF">2023-12-28T17:45:50Z</dcterms:created>
  <dcterms:modified xsi:type="dcterms:W3CDTF">2024-02-02T21:57:43Z</dcterms:modified>
</cp:coreProperties>
</file>

<file path=docProps/thumbnail.jpeg>
</file>